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630" r:id="rId5"/>
    <p:sldId id="612" r:id="rId6"/>
    <p:sldId id="615" r:id="rId7"/>
    <p:sldId id="625" r:id="rId8"/>
    <p:sldId id="616" r:id="rId9"/>
    <p:sldId id="620" r:id="rId10"/>
    <p:sldId id="626" r:id="rId11"/>
    <p:sldId id="622" r:id="rId12"/>
    <p:sldId id="627" r:id="rId13"/>
    <p:sldId id="624" r:id="rId14"/>
    <p:sldId id="623" r:id="rId15"/>
    <p:sldId id="611" r:id="rId16"/>
    <p:sldId id="62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" initials="M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36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8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unfao-my.sharepoint.com/personal/masami_takeuchi_fao_org/Documents/FAO_GM_Foods_Platform_International_Conference/22_Follow_Up_Activities/Communications_Kenya/Online%20search/Analysis%20sheet_Food%20biotech_Communication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nfao-my.sharepoint.com/personal/masami_takeuchi_fao_org/Documents/FAO_GM_Foods_Platform_International_Conference/22_Follow_Up_Activities/Communications_Kenya/Online%20search/Analysis%20sheet_Food%20biotech_Communication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unfao-my.sharepoint.com/personal/masami_takeuchi_fao_org/Documents/FAO_GM_Foods_Platform_International_Conference/22_Follow_Up_Activities/Communications_Kenya/Online%20search/Analysis%20sheet_Food%20biotech_Communication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unfao-my.sharepoint.com/personal/masami_takeuchi_fao_org/Documents/FAO_GM_Foods_Platform_International_Conference/22_Follow_Up_Activities/Communications_Kenya/Online%20search/Analysis%20sheet_Food%20biotech_Communication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s://unfao-my.sharepoint.com/personal/masami_takeuchi_fao_org/Documents/FAO_GM_Foods_Platform_International_Conference/22_Follow_Up_Activities/Communications_Kenya/Online%20search/Analysis%20sheet_Food%20biotech_Communica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</a:rPr>
              <a:t>Number of materials by topic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K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'Fig1'!$C$2:$C$7</c:f>
              <c:strCache>
                <c:ptCount val="6"/>
                <c:pt idx="0">
                  <c:v>(2) Public communications</c:v>
                </c:pt>
                <c:pt idx="1">
                  <c:v>(6) Regulatory framework</c:v>
                </c:pt>
                <c:pt idx="2">
                  <c:v>(3) Basic facts </c:v>
                </c:pt>
                <c:pt idx="3">
                  <c:v>(4) Uses and benefits</c:v>
                </c:pt>
                <c:pt idx="4">
                  <c:v>(1) Stakeholders interactions</c:v>
                </c:pt>
                <c:pt idx="5">
                  <c:v>(5) Expert’s views</c:v>
                </c:pt>
              </c:strCache>
            </c:strRef>
          </c:cat>
          <c:val>
            <c:numRef>
              <c:f>'Fig1'!$B$2:$B$7</c:f>
              <c:numCache>
                <c:formatCode>General</c:formatCode>
                <c:ptCount val="6"/>
                <c:pt idx="0">
                  <c:v>81</c:v>
                </c:pt>
                <c:pt idx="1">
                  <c:v>80</c:v>
                </c:pt>
                <c:pt idx="2">
                  <c:v>58</c:v>
                </c:pt>
                <c:pt idx="3">
                  <c:v>46</c:v>
                </c:pt>
                <c:pt idx="4">
                  <c:v>43</c:v>
                </c:pt>
                <c:pt idx="5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6F-8743-AE44-27C402EA83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1923712"/>
        <c:axId val="130456320"/>
      </c:barChart>
      <c:catAx>
        <c:axId val="1519237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KE"/>
          </a:p>
        </c:txPr>
        <c:crossAx val="130456320"/>
        <c:crosses val="autoZero"/>
        <c:auto val="1"/>
        <c:lblAlgn val="ctr"/>
        <c:lblOffset val="100"/>
        <c:noMultiLvlLbl val="0"/>
      </c:catAx>
      <c:valAx>
        <c:axId val="13045632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KE"/>
          </a:p>
        </c:txPr>
        <c:crossAx val="151923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K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</a:rPr>
              <a:t>Number of materials by producer</a:t>
            </a:r>
          </a:p>
        </c:rich>
      </c:tx>
      <c:layout>
        <c:manualLayout>
          <c:xMode val="edge"/>
          <c:yMode val="edge"/>
          <c:x val="0.29254509695954328"/>
          <c:y val="3.4843205574912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KE"/>
        </a:p>
      </c:txPr>
    </c:title>
    <c:autoTitleDeleted val="0"/>
    <c:plotArea>
      <c:layout>
        <c:manualLayout>
          <c:layoutTarget val="inner"/>
          <c:xMode val="edge"/>
          <c:yMode val="edge"/>
          <c:x val="0.19982581414063214"/>
          <c:y val="0.18070645554202192"/>
          <c:w val="0.43217243381446657"/>
          <c:h val="0.8138106975361332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E0-0A4C-81F6-9FFC60F3B4C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1E0-0A4C-81F6-9FFC60F3B4C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E0-0A4C-81F6-9FFC60F3B4C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1E0-0A4C-81F6-9FFC60F3B4C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1E0-0A4C-81F6-9FFC60F3B4C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1E0-0A4C-81F6-9FFC60F3B4C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1E0-0A4C-81F6-9FFC60F3B4C8}"/>
              </c:ext>
            </c:extLst>
          </c:dPt>
          <c:dLbls>
            <c:dLbl>
              <c:idx val="1"/>
              <c:layout>
                <c:manualLayout>
                  <c:x val="0.1062829145063206"/>
                  <c:y val="-8.694371181677816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E0-0A4C-81F6-9FFC60F3B4C8}"/>
                </c:ext>
              </c:extLst>
            </c:dLbl>
            <c:dLbl>
              <c:idx val="2"/>
              <c:layout>
                <c:manualLayout>
                  <c:x val="0.11661570117448121"/>
                  <c:y val="6.008075421753766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E0-0A4C-81F6-9FFC60F3B4C8}"/>
                </c:ext>
              </c:extLst>
            </c:dLbl>
            <c:dLbl>
              <c:idx val="3"/>
              <c:layout>
                <c:manualLayout>
                  <c:x val="8.935860915945093E-2"/>
                  <c:y val="0.109443737337591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K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35243988707961"/>
                      <c:h val="5.83566722527031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1E0-0A4C-81F6-9FFC60F3B4C8}"/>
                </c:ext>
              </c:extLst>
            </c:dLbl>
            <c:dLbl>
              <c:idx val="4"/>
              <c:layout>
                <c:manualLayout>
                  <c:x val="3.0085463120473412E-2"/>
                  <c:y val="0.1013237169957896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E0-0A4C-81F6-9FFC60F3B4C8}"/>
                </c:ext>
              </c:extLst>
            </c:dLbl>
            <c:dLbl>
              <c:idx val="6"/>
              <c:layout>
                <c:manualLayout>
                  <c:x val="1.1850546495400882E-2"/>
                  <c:y val="5.400328004066481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E0-0A4C-81F6-9FFC60F3B4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K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'Fig2'!$C$2:$C$8</c:f>
              <c:strCache>
                <c:ptCount val="7"/>
                <c:pt idx="0">
                  <c:v>Government</c:v>
                </c:pt>
                <c:pt idx="1">
                  <c:v>NGO</c:v>
                </c:pt>
                <c:pt idx="2">
                  <c:v>Research institute</c:v>
                </c:pt>
                <c:pt idx="3">
                  <c:v>Private sector</c:v>
                </c:pt>
                <c:pt idx="4">
                  <c:v>International organization</c:v>
                </c:pt>
                <c:pt idx="5">
                  <c:v>Media</c:v>
                </c:pt>
                <c:pt idx="6">
                  <c:v>Other</c:v>
                </c:pt>
              </c:strCache>
            </c:strRef>
          </c:cat>
          <c:val>
            <c:numRef>
              <c:f>'Fig2'!$B$2:$B$8</c:f>
              <c:numCache>
                <c:formatCode>General</c:formatCode>
                <c:ptCount val="7"/>
                <c:pt idx="0">
                  <c:v>149</c:v>
                </c:pt>
                <c:pt idx="1">
                  <c:v>25</c:v>
                </c:pt>
                <c:pt idx="2">
                  <c:v>21</c:v>
                </c:pt>
                <c:pt idx="3">
                  <c:v>17</c:v>
                </c:pt>
                <c:pt idx="4">
                  <c:v>7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1E0-0A4C-81F6-9FFC60F3B4C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595043342738691"/>
          <c:y val="0.18152780841493471"/>
          <c:w val="0.33404952340607436"/>
          <c:h val="0.789310520107032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spcBef>
              <a:spcPts val="0"/>
            </a:spcBef>
            <a:defRPr lang="ja-JP"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KE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K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000" b="1" dirty="0">
                <a:solidFill>
                  <a:schemeClr val="tx1"/>
                </a:solidFill>
              </a:rPr>
              <a:t>Collected</a:t>
            </a:r>
            <a:r>
              <a:rPr lang="en-US" altLang="ja-JP" sz="2000" b="1" baseline="0" dirty="0">
                <a:solidFill>
                  <a:schemeClr val="tx1"/>
                </a:solidFill>
              </a:rPr>
              <a:t> materials by country</a:t>
            </a:r>
            <a:endParaRPr lang="ja-JP" altLang="en-US" sz="20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EAB-D840-81A8-043631058065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EAB-D840-81A8-043631058065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EAB-D840-81A8-043631058065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EAB-D840-81A8-043631058065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EAB-D840-81A8-043631058065}"/>
              </c:ext>
            </c:extLst>
          </c:dPt>
          <c:dPt>
            <c:idx val="9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EAB-D840-81A8-043631058065}"/>
              </c:ext>
            </c:extLst>
          </c:dPt>
          <c:dPt>
            <c:idx val="10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EAB-D840-81A8-043631058065}"/>
              </c:ext>
            </c:extLst>
          </c:dPt>
          <c:dPt>
            <c:idx val="11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EAB-D840-81A8-043631058065}"/>
              </c:ext>
            </c:extLst>
          </c:dPt>
          <c:dPt>
            <c:idx val="12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EAB-D840-81A8-043631058065}"/>
              </c:ext>
            </c:extLst>
          </c:dPt>
          <c:dPt>
            <c:idx val="13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EAB-D840-81A8-043631058065}"/>
              </c:ext>
            </c:extLst>
          </c:dPt>
          <c:dPt>
            <c:idx val="14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2EAB-D840-81A8-043631058065}"/>
              </c:ext>
            </c:extLst>
          </c:dPt>
          <c:dPt>
            <c:idx val="15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2EAB-D840-81A8-043631058065}"/>
              </c:ext>
            </c:extLst>
          </c:dPt>
          <c:dPt>
            <c:idx val="16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2EAB-D840-81A8-043631058065}"/>
              </c:ext>
            </c:extLst>
          </c:dPt>
          <c:dPt>
            <c:idx val="17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2EAB-D840-81A8-043631058065}"/>
              </c:ext>
            </c:extLst>
          </c:dPt>
          <c:dPt>
            <c:idx val="18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2EAB-D840-81A8-043631058065}"/>
              </c:ext>
            </c:extLst>
          </c:dPt>
          <c:dPt>
            <c:idx val="19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2EAB-D840-81A8-043631058065}"/>
              </c:ext>
            </c:extLst>
          </c:dPt>
          <c:dPt>
            <c:idx val="20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2EAB-D840-81A8-043631058065}"/>
              </c:ext>
            </c:extLst>
          </c:dPt>
          <c:dPt>
            <c:idx val="21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2EAB-D840-81A8-043631058065}"/>
              </c:ext>
            </c:extLst>
          </c:dPt>
          <c:dPt>
            <c:idx val="22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2EAB-D840-81A8-043631058065}"/>
              </c:ext>
            </c:extLst>
          </c:dPt>
          <c:dPt>
            <c:idx val="23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2EAB-D840-81A8-043631058065}"/>
              </c:ext>
            </c:extLst>
          </c:dPt>
          <c:dPt>
            <c:idx val="24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2EAB-D840-81A8-043631058065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2EAB-D840-81A8-043631058065}"/>
              </c:ext>
            </c:extLst>
          </c:dPt>
          <c:dPt>
            <c:idx val="2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2EAB-D840-81A8-043631058065}"/>
              </c:ext>
            </c:extLst>
          </c:dPt>
          <c:dPt>
            <c:idx val="2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2EAB-D840-81A8-043631058065}"/>
              </c:ext>
            </c:extLst>
          </c:dPt>
          <c:dPt>
            <c:idx val="2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2EAB-D840-81A8-043631058065}"/>
              </c:ext>
            </c:extLst>
          </c:dPt>
          <c:dPt>
            <c:idx val="2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3-2EAB-D840-81A8-043631058065}"/>
              </c:ext>
            </c:extLst>
          </c:dPt>
          <c:dPt>
            <c:idx val="3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5-2EAB-D840-81A8-043631058065}"/>
              </c:ext>
            </c:extLst>
          </c:dPt>
          <c:dPt>
            <c:idx val="3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7-2EAB-D840-81A8-043631058065}"/>
              </c:ext>
            </c:extLst>
          </c:dPt>
          <c:dPt>
            <c:idx val="3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9-2EAB-D840-81A8-043631058065}"/>
              </c:ext>
            </c:extLst>
          </c:dPt>
          <c:dPt>
            <c:idx val="3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B-2EAB-D840-81A8-043631058065}"/>
              </c:ext>
            </c:extLst>
          </c:dPt>
          <c:dPt>
            <c:idx val="3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D-2EAB-D840-81A8-043631058065}"/>
              </c:ext>
            </c:extLst>
          </c:dPt>
          <c:dPt>
            <c:idx val="3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F-2EAB-D840-81A8-043631058065}"/>
              </c:ext>
            </c:extLst>
          </c:dPt>
          <c:dPt>
            <c:idx val="3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1-2EAB-D840-81A8-043631058065}"/>
              </c:ext>
            </c:extLst>
          </c:dPt>
          <c:dPt>
            <c:idx val="37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3-2EAB-D840-81A8-043631058065}"/>
              </c:ext>
            </c:extLst>
          </c:dPt>
          <c:dPt>
            <c:idx val="38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5-2EAB-D840-81A8-043631058065}"/>
              </c:ext>
            </c:extLst>
          </c:dPt>
          <c:dPt>
            <c:idx val="39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7-2EAB-D840-81A8-043631058065}"/>
              </c:ext>
            </c:extLst>
          </c:dPt>
          <c:dPt>
            <c:idx val="40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9-2EAB-D840-81A8-043631058065}"/>
              </c:ext>
            </c:extLst>
          </c:dPt>
          <c:dPt>
            <c:idx val="41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B-2EAB-D840-81A8-043631058065}"/>
              </c:ext>
            </c:extLst>
          </c:dPt>
          <c:dPt>
            <c:idx val="4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D-2EAB-D840-81A8-043631058065}"/>
              </c:ext>
            </c:extLst>
          </c:dPt>
          <c:dPt>
            <c:idx val="4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F-2EAB-D840-81A8-043631058065}"/>
              </c:ext>
            </c:extLst>
          </c:dPt>
          <c:dPt>
            <c:idx val="44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1-2EAB-D840-81A8-043631058065}"/>
              </c:ext>
            </c:extLst>
          </c:dPt>
          <c:dPt>
            <c:idx val="45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3-2EAB-D840-81A8-043631058065}"/>
              </c:ext>
            </c:extLst>
          </c:dPt>
          <c:dPt>
            <c:idx val="46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5-2EAB-D840-81A8-043631058065}"/>
              </c:ext>
            </c:extLst>
          </c:dPt>
          <c:dPt>
            <c:idx val="47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7-2EAB-D840-81A8-043631058065}"/>
              </c:ext>
            </c:extLst>
          </c:dPt>
          <c:dPt>
            <c:idx val="48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9-2EAB-D840-81A8-04363105806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K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'Fig3'!$D$1:$D$49</c:f>
              <c:strCache>
                <c:ptCount val="49"/>
                <c:pt idx="0">
                  <c:v>USA</c:v>
                </c:pt>
                <c:pt idx="1">
                  <c:v>Canada</c:v>
                </c:pt>
                <c:pt idx="2">
                  <c:v>Australia</c:v>
                </c:pt>
                <c:pt idx="3">
                  <c:v>New Zealand</c:v>
                </c:pt>
                <c:pt idx="4">
                  <c:v>Singapore</c:v>
                </c:pt>
                <c:pt idx="5">
                  <c:v>Bhutan</c:v>
                </c:pt>
                <c:pt idx="6">
                  <c:v>Philippines</c:v>
                </c:pt>
                <c:pt idx="7">
                  <c:v>Malaysia</c:v>
                </c:pt>
                <c:pt idx="8">
                  <c:v>Japan</c:v>
                </c:pt>
                <c:pt idx="9">
                  <c:v>Bangladesh</c:v>
                </c:pt>
                <c:pt idx="10">
                  <c:v>India</c:v>
                </c:pt>
                <c:pt idx="11">
                  <c:v>Pakistan</c:v>
                </c:pt>
                <c:pt idx="12">
                  <c:v>China</c:v>
                </c:pt>
                <c:pt idx="13">
                  <c:v>Thailand</c:v>
                </c:pt>
                <c:pt idx="14">
                  <c:v>EU</c:v>
                </c:pt>
                <c:pt idx="15">
                  <c:v>Ireland</c:v>
                </c:pt>
                <c:pt idx="16">
                  <c:v>UK</c:v>
                </c:pt>
                <c:pt idx="17">
                  <c:v>Norway</c:v>
                </c:pt>
                <c:pt idx="18">
                  <c:v>Sweden</c:v>
                </c:pt>
                <c:pt idx="19">
                  <c:v>Luxembourg</c:v>
                </c:pt>
                <c:pt idx="20">
                  <c:v>Belgium</c:v>
                </c:pt>
                <c:pt idx="21">
                  <c:v>Bosnia and Herzegovina</c:v>
                </c:pt>
                <c:pt idx="22">
                  <c:v>Latvia</c:v>
                </c:pt>
                <c:pt idx="23">
                  <c:v>Spain</c:v>
                </c:pt>
                <c:pt idx="24">
                  <c:v>Belarus</c:v>
                </c:pt>
                <c:pt idx="25">
                  <c:v>South Africa</c:v>
                </c:pt>
                <c:pt idx="26">
                  <c:v>Uganda</c:v>
                </c:pt>
                <c:pt idx="27">
                  <c:v>Zambia</c:v>
                </c:pt>
                <c:pt idx="28">
                  <c:v>Swaziland</c:v>
                </c:pt>
                <c:pt idx="29">
                  <c:v>Kenya</c:v>
                </c:pt>
                <c:pt idx="30">
                  <c:v>Mali</c:v>
                </c:pt>
                <c:pt idx="31">
                  <c:v>Ethiopia</c:v>
                </c:pt>
                <c:pt idx="32">
                  <c:v>Nigeria</c:v>
                </c:pt>
                <c:pt idx="33">
                  <c:v>Ghana</c:v>
                </c:pt>
                <c:pt idx="34">
                  <c:v>Switzerland</c:v>
                </c:pt>
                <c:pt idx="35">
                  <c:v>Tonga</c:v>
                </c:pt>
                <c:pt idx="36">
                  <c:v>Zimbabwe</c:v>
                </c:pt>
                <c:pt idx="37">
                  <c:v>Iran</c:v>
                </c:pt>
                <c:pt idx="38">
                  <c:v>Lebanon</c:v>
                </c:pt>
                <c:pt idx="39">
                  <c:v>Egypt</c:v>
                </c:pt>
                <c:pt idx="40">
                  <c:v>Sudan</c:v>
                </c:pt>
                <c:pt idx="41">
                  <c:v>UAE</c:v>
                </c:pt>
                <c:pt idx="42">
                  <c:v>Argentina</c:v>
                </c:pt>
                <c:pt idx="43">
                  <c:v>Brazil</c:v>
                </c:pt>
                <c:pt idx="44">
                  <c:v>Mexico</c:v>
                </c:pt>
                <c:pt idx="45">
                  <c:v>Grenada</c:v>
                </c:pt>
                <c:pt idx="46">
                  <c:v>Uruguay</c:v>
                </c:pt>
                <c:pt idx="47">
                  <c:v>Not applicable</c:v>
                </c:pt>
                <c:pt idx="48">
                  <c:v>Not identified</c:v>
                </c:pt>
              </c:strCache>
            </c:strRef>
          </c:cat>
          <c:val>
            <c:numRef>
              <c:f>'Fig3'!$C$1:$C$49</c:f>
              <c:numCache>
                <c:formatCode>General</c:formatCode>
                <c:ptCount val="49"/>
                <c:pt idx="0">
                  <c:v>23</c:v>
                </c:pt>
                <c:pt idx="1">
                  <c:v>12</c:v>
                </c:pt>
                <c:pt idx="2">
                  <c:v>12</c:v>
                </c:pt>
                <c:pt idx="3">
                  <c:v>5</c:v>
                </c:pt>
                <c:pt idx="4">
                  <c:v>11</c:v>
                </c:pt>
                <c:pt idx="5">
                  <c:v>8</c:v>
                </c:pt>
                <c:pt idx="6">
                  <c:v>6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16</c:v>
                </c:pt>
                <c:pt idx="15">
                  <c:v>7</c:v>
                </c:pt>
                <c:pt idx="16">
                  <c:v>7</c:v>
                </c:pt>
                <c:pt idx="17">
                  <c:v>3</c:v>
                </c:pt>
                <c:pt idx="18">
                  <c:v>3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8</c:v>
                </c:pt>
                <c:pt idx="26">
                  <c:v>6</c:v>
                </c:pt>
                <c:pt idx="27">
                  <c:v>6</c:v>
                </c:pt>
                <c:pt idx="28">
                  <c:v>5</c:v>
                </c:pt>
                <c:pt idx="29">
                  <c:v>5</c:v>
                </c:pt>
                <c:pt idx="30">
                  <c:v>3</c:v>
                </c:pt>
                <c:pt idx="31">
                  <c:v>2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6</c:v>
                </c:pt>
                <c:pt idx="38">
                  <c:v>3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5</c:v>
                </c:pt>
                <c:pt idx="43">
                  <c:v>2</c:v>
                </c:pt>
                <c:pt idx="44">
                  <c:v>2</c:v>
                </c:pt>
                <c:pt idx="45">
                  <c:v>1</c:v>
                </c:pt>
                <c:pt idx="46">
                  <c:v>1</c:v>
                </c:pt>
                <c:pt idx="47">
                  <c:v>14</c:v>
                </c:pt>
                <c:pt idx="4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A-2EAB-D840-81A8-0436310580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19032832"/>
        <c:axId val="86555392"/>
      </c:barChart>
      <c:catAx>
        <c:axId val="11903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KE"/>
          </a:p>
        </c:txPr>
        <c:crossAx val="86555392"/>
        <c:crosses val="autoZero"/>
        <c:auto val="1"/>
        <c:lblAlgn val="ctr"/>
        <c:lblOffset val="100"/>
        <c:noMultiLvlLbl val="0"/>
      </c:catAx>
      <c:valAx>
        <c:axId val="8655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KE"/>
          </a:p>
        </c:txPr>
        <c:crossAx val="119032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K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chemeClr val="tx1"/>
                </a:solidFill>
              </a:rPr>
              <a:t>Number of materials by type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K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K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'Fig5'!$E$2:$E$12</c:f>
              <c:strCache>
                <c:ptCount val="11"/>
                <c:pt idx="0">
                  <c:v>infographics</c:v>
                </c:pt>
                <c:pt idx="1">
                  <c:v>online summary</c:v>
                </c:pt>
                <c:pt idx="2">
                  <c:v>FAQs</c:v>
                </c:pt>
                <c:pt idx="3">
                  <c:v>report</c:v>
                </c:pt>
                <c:pt idx="4">
                  <c:v>video clip</c:v>
                </c:pt>
                <c:pt idx="5">
                  <c:v>academic paper</c:v>
                </c:pt>
                <c:pt idx="6">
                  <c:v>guidance</c:v>
                </c:pt>
                <c:pt idx="7">
                  <c:v>book</c:v>
                </c:pt>
                <c:pt idx="8">
                  <c:v>presentation</c:v>
                </c:pt>
                <c:pt idx="9">
                  <c:v>newsletter</c:v>
                </c:pt>
                <c:pt idx="10">
                  <c:v>press release</c:v>
                </c:pt>
              </c:strCache>
            </c:strRef>
          </c:cat>
          <c:val>
            <c:numRef>
              <c:f>'Fig5'!$F$2:$F$12</c:f>
              <c:numCache>
                <c:formatCode>General</c:formatCode>
                <c:ptCount val="11"/>
                <c:pt idx="0">
                  <c:v>68</c:v>
                </c:pt>
                <c:pt idx="1">
                  <c:v>46</c:v>
                </c:pt>
                <c:pt idx="2">
                  <c:v>25</c:v>
                </c:pt>
                <c:pt idx="3">
                  <c:v>23</c:v>
                </c:pt>
                <c:pt idx="4">
                  <c:v>18</c:v>
                </c:pt>
                <c:pt idx="5">
                  <c:v>14</c:v>
                </c:pt>
                <c:pt idx="6">
                  <c:v>12</c:v>
                </c:pt>
                <c:pt idx="7">
                  <c:v>6</c:v>
                </c:pt>
                <c:pt idx="8">
                  <c:v>4</c:v>
                </c:pt>
                <c:pt idx="9">
                  <c:v>4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6A-E340-8727-CA63929715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8547712"/>
        <c:axId val="49361984"/>
      </c:barChart>
      <c:catAx>
        <c:axId val="5854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KE"/>
          </a:p>
        </c:txPr>
        <c:crossAx val="49361984"/>
        <c:crosses val="autoZero"/>
        <c:auto val="1"/>
        <c:lblAlgn val="ctr"/>
        <c:lblOffset val="100"/>
        <c:noMultiLvlLbl val="0"/>
      </c:catAx>
      <c:valAx>
        <c:axId val="4936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KE"/>
          </a:p>
        </c:txPr>
        <c:crossAx val="58547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K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chemeClr val="tx1"/>
                </a:solidFill>
              </a:rPr>
              <a:t>Number of materials by year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K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'Fig6'!$C$2:$C$16</c:f>
              <c:strCache>
                <c:ptCount val="15"/>
                <c:pt idx="0">
                  <c:v>2020</c:v>
                </c:pt>
                <c:pt idx="1">
                  <c:v>2019</c:v>
                </c:pt>
                <c:pt idx="2">
                  <c:v>2018</c:v>
                </c:pt>
                <c:pt idx="3">
                  <c:v>2017</c:v>
                </c:pt>
                <c:pt idx="4">
                  <c:v>2016</c:v>
                </c:pt>
                <c:pt idx="5">
                  <c:v>2015</c:v>
                </c:pt>
                <c:pt idx="6">
                  <c:v>2014</c:v>
                </c:pt>
                <c:pt idx="7">
                  <c:v>2013</c:v>
                </c:pt>
                <c:pt idx="8">
                  <c:v>2012</c:v>
                </c:pt>
                <c:pt idx="9">
                  <c:v>2009</c:v>
                </c:pt>
                <c:pt idx="10">
                  <c:v>2007</c:v>
                </c:pt>
                <c:pt idx="11">
                  <c:v>2006</c:v>
                </c:pt>
                <c:pt idx="12">
                  <c:v>2005</c:v>
                </c:pt>
                <c:pt idx="13">
                  <c:v>2004</c:v>
                </c:pt>
                <c:pt idx="14">
                  <c:v>Not identified</c:v>
                </c:pt>
              </c:strCache>
            </c:strRef>
          </c:cat>
          <c:val>
            <c:numRef>
              <c:f>'Fig6'!$B$2:$B$16</c:f>
              <c:numCache>
                <c:formatCode>General</c:formatCode>
                <c:ptCount val="15"/>
                <c:pt idx="0">
                  <c:v>58</c:v>
                </c:pt>
                <c:pt idx="1">
                  <c:v>26</c:v>
                </c:pt>
                <c:pt idx="2">
                  <c:v>22</c:v>
                </c:pt>
                <c:pt idx="3">
                  <c:v>12</c:v>
                </c:pt>
                <c:pt idx="4">
                  <c:v>8</c:v>
                </c:pt>
                <c:pt idx="5">
                  <c:v>14</c:v>
                </c:pt>
                <c:pt idx="6">
                  <c:v>7</c:v>
                </c:pt>
                <c:pt idx="7">
                  <c:v>6</c:v>
                </c:pt>
                <c:pt idx="8">
                  <c:v>5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2</c:v>
                </c:pt>
                <c:pt idx="14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D7-4141-8243-FF69BC52C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6267392"/>
        <c:axId val="130451712"/>
      </c:barChart>
      <c:catAx>
        <c:axId val="8626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KE"/>
          </a:p>
        </c:txPr>
        <c:crossAx val="130451712"/>
        <c:crosses val="autoZero"/>
        <c:auto val="1"/>
        <c:lblAlgn val="ctr"/>
        <c:lblOffset val="100"/>
        <c:noMultiLvlLbl val="0"/>
      </c:catAx>
      <c:valAx>
        <c:axId val="130451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KE"/>
          </a:p>
        </c:txPr>
        <c:crossAx val="86267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KE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B7A65-B753-4BCF-A7B5-9E725646F635}" type="datetimeFigureOut">
              <a:rPr lang="en-US" smtClean="0"/>
              <a:t>6/10/20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10C10-C9CE-40EA-B98E-B6B9E6B545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144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658B-2F8B-6141-AD07-D8DA3CEC8E8A}" type="datetime1">
              <a:rPr lang="en-US" smtClean="0"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6ADE-E430-4CF4-B4D7-5758AB782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18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FC25-B973-B345-B10B-19D7A9141DE3}" type="datetime1">
              <a:rPr lang="en-US" smtClean="0"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6ADE-E430-4CF4-B4D7-5758AB782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4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88D3-7EAA-E441-9F27-76047C1F98E6}" type="datetime1">
              <a:rPr lang="en-US" smtClean="0"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6ADE-E430-4CF4-B4D7-5758AB782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9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4DAC-24C6-EA4D-A680-A967838CF0F9}" type="datetime1">
              <a:rPr lang="en-US" smtClean="0"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6ADE-E430-4CF4-B4D7-5758AB782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78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AF17-692A-8948-9E52-F155E96A48F4}" type="datetime1">
              <a:rPr lang="en-US" smtClean="0"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6ADE-E430-4CF4-B4D7-5758AB782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3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479B-C649-AC42-B2A9-C9CFBA891D97}" type="datetime1">
              <a:rPr lang="en-US" smtClean="0"/>
              <a:t>6/10/20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6ADE-E430-4CF4-B4D7-5758AB782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67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B7BF-C496-FC4F-B5A5-9382404A10F7}" type="datetime1">
              <a:rPr lang="en-US" smtClean="0"/>
              <a:t>6/10/20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6ADE-E430-4CF4-B4D7-5758AB782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5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12B0F-A84D-2E45-B4C4-A25447787E7D}" type="datetime1">
              <a:rPr lang="en-US" smtClean="0"/>
              <a:t>6/10/20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6ADE-E430-4CF4-B4D7-5758AB782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4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5D7D-5CFE-584D-B10D-EFE7E1A48163}" type="datetime1">
              <a:rPr lang="en-US" smtClean="0"/>
              <a:t>6/10/20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6ADE-E430-4CF4-B4D7-5758AB782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6C0E-BF64-B745-ADB0-DF57DD3C6462}" type="datetime1">
              <a:rPr lang="en-US" smtClean="0"/>
              <a:t>6/10/20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6ADE-E430-4CF4-B4D7-5758AB782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5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5205-6180-724E-B134-FC94E282E073}" type="datetime1">
              <a:rPr lang="en-US" smtClean="0"/>
              <a:t>6/10/20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6ADE-E430-4CF4-B4D7-5758AB782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62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4DC22-01EF-D547-87BC-D13353E487C6}" type="datetime1">
              <a:rPr lang="en-US" smtClean="0"/>
              <a:t>6/10/20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B6ADE-E430-4CF4-B4D7-5758AB782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3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STOCK-TAKING REPORT ON EXISTING COMMUNICATION MATERIALS ON FOOD BIOTECHNOLOGIES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10962"/>
            <a:ext cx="6858000" cy="1871999"/>
          </a:xfrm>
        </p:spPr>
        <p:txBody>
          <a:bodyPr>
            <a:normAutofit/>
          </a:bodyPr>
          <a:lstStyle/>
          <a:p>
            <a:r>
              <a:rPr lang="en-US" b="1" dirty="0"/>
              <a:t>Dr. Martin Bundi</a:t>
            </a:r>
          </a:p>
          <a:p>
            <a:r>
              <a:rPr lang="en-US" dirty="0"/>
              <a:t>Principal Biosafety Officer, National Biosafety Authority, Kenya</a:t>
            </a:r>
          </a:p>
          <a:p>
            <a:r>
              <a:rPr lang="en-US" sz="1500" i="1" dirty="0"/>
              <a:t>Consultation meeting for developing a communication tool kit on food biotechnologies, 11th &amp; 12th June 2020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6ADE-E430-4CF4-B4D7-5758AB78248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491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sz="3600" b="1" dirty="0">
                <a:latin typeface="+mn-lt"/>
              </a:rPr>
              <a:t>Identified gaps and considerations</a:t>
            </a:r>
            <a:endParaRPr lang="x-none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sz="2400" dirty="0"/>
              <a:t>Most materials largely focused on GMOs</a:t>
            </a:r>
            <a:r>
              <a:rPr lang="x-none" sz="2400"/>
              <a:t> </a:t>
            </a:r>
            <a:endParaRPr lang="x-none" sz="2400" dirty="0"/>
          </a:p>
          <a:p>
            <a:pPr marL="0" indent="0">
              <a:buNone/>
            </a:pPr>
            <a:endParaRPr lang="x-none" sz="2400" dirty="0"/>
          </a:p>
          <a:p>
            <a:r>
              <a:rPr lang="en-GB" sz="2400" dirty="0"/>
              <a:t>Limited materials on areas on applications and benefits, perspectives for farmers, socio-economic issues and nutrition  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/>
              <a:t>Tool kit should cover various aspects of the food biotechnologies with the focus remaining on modern and new technologies such as gene-editing.</a:t>
            </a:r>
          </a:p>
          <a:p>
            <a:pPr marL="457200" lvl="1" indent="0">
              <a:buNone/>
            </a:pPr>
            <a:endParaRPr lang="x-none" dirty="0"/>
          </a:p>
          <a:p>
            <a:r>
              <a:rPr lang="en-GB" sz="2400" dirty="0"/>
              <a:t>Most materials obtained from government regulatory authorities were lengthy text-oriented materials focusing on regulatory and policy information, with limited infographics</a:t>
            </a:r>
            <a:r>
              <a:rPr lang="x-none" sz="2400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/>
              <a:t>Materials in the toolkit should be less wordy and include more infographics for communication effectiveness.</a:t>
            </a:r>
            <a:endParaRPr lang="x-none" dirty="0"/>
          </a:p>
          <a:p>
            <a:pPr marL="457200" lvl="1" indent="0">
              <a:buNone/>
            </a:pPr>
            <a:endParaRPr lang="en-GB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AD144A-9531-3B49-9CAC-375B83E12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6ADE-E430-4CF4-B4D7-5758AB78248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504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sz="3600" i="1" dirty="0">
                <a:latin typeface="+mn-lt"/>
              </a:rPr>
              <a:t>Continuation.</a:t>
            </a:r>
            <a:endParaRPr lang="x-none" sz="3600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x-none" sz="2400" dirty="0"/>
              <a:t>Many identified materials were directly sent </a:t>
            </a:r>
            <a:r>
              <a:rPr lang="x-none" sz="2400"/>
              <a:t>by </a:t>
            </a:r>
            <a:r>
              <a:rPr lang="en-GB" sz="2400" dirty="0"/>
              <a:t>focal points</a:t>
            </a:r>
            <a:r>
              <a:rPr lang="x-none" sz="2400"/>
              <a:t> </a:t>
            </a:r>
            <a:r>
              <a:rPr lang="x-none" sz="2400" dirty="0"/>
              <a:t>and were not available on the </a:t>
            </a:r>
            <a:r>
              <a:rPr lang="en-GB" sz="2400" dirty="0"/>
              <a:t>I</a:t>
            </a:r>
            <a:r>
              <a:rPr lang="x-none" sz="2400" dirty="0"/>
              <a:t>nstitutional websites 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/>
              <a:t>Need for materials to be posted in governmental websites where general public can access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sz="2400" dirty="0"/>
              <a:t>Websites of the governmental agencies i</a:t>
            </a:r>
            <a:r>
              <a:rPr lang="x-none" sz="2400" dirty="0"/>
              <a:t>n some countries, particularly in Asia and Near East regions</a:t>
            </a:r>
            <a:r>
              <a:rPr lang="en-GB" sz="2400" dirty="0"/>
              <a:t> are available only in their native languages</a:t>
            </a:r>
            <a:r>
              <a:rPr lang="x-none" sz="2400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/>
              <a:t>Need to translate the final toolkit into various local languages to facilitate better communication with their public.</a:t>
            </a:r>
            <a:endParaRPr lang="x-none" dirty="0"/>
          </a:p>
          <a:p>
            <a:pPr lvl="1"/>
            <a:endParaRPr lang="en-GB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E84B7-B514-7740-A907-35C00A2A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6ADE-E430-4CF4-B4D7-5758AB78248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658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sz="3600" b="1" dirty="0">
                <a:latin typeface="+mn-lt"/>
              </a:rPr>
              <a:t>Proposed materials for development of the example materials</a:t>
            </a:r>
            <a:endParaRPr lang="x-none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sz="2400" dirty="0"/>
              <a:t>Considering the identified gaps, 34 communication materials were recommended for further review when developing the toolkit.</a:t>
            </a:r>
          </a:p>
          <a:p>
            <a:pPr marL="0" indent="0">
              <a:buNone/>
            </a:pPr>
            <a:endParaRPr lang="en-GB" sz="900" dirty="0"/>
          </a:p>
          <a:p>
            <a:r>
              <a:rPr lang="en-GB" sz="2400" dirty="0"/>
              <a:t>Materials were produced by 15 countries from the following regions:</a:t>
            </a:r>
          </a:p>
          <a:p>
            <a:pPr lvl="1">
              <a:buFont typeface="Wingdings" pitchFamily="2" charset="2"/>
              <a:buChar char="Ø"/>
            </a:pPr>
            <a:r>
              <a:rPr lang="en-GB" sz="2000" dirty="0"/>
              <a:t>CCAFRICA region</a:t>
            </a:r>
          </a:p>
          <a:p>
            <a:pPr marL="457200" lvl="1" indent="0">
              <a:buNone/>
            </a:pPr>
            <a:r>
              <a:rPr lang="en-GB" sz="2000" dirty="0"/>
              <a:t>	Kenya (2), South Africa (2), Uganda (3) and Zambia (1) </a:t>
            </a:r>
          </a:p>
          <a:p>
            <a:pPr lvl="1">
              <a:buFont typeface="Wingdings" pitchFamily="2" charset="2"/>
              <a:buChar char="Ø"/>
            </a:pPr>
            <a:r>
              <a:rPr lang="en-GB" sz="2000" dirty="0"/>
              <a:t>CCASIA region	</a:t>
            </a:r>
          </a:p>
          <a:p>
            <a:pPr marL="457200" lvl="1" indent="0">
              <a:buNone/>
            </a:pPr>
            <a:r>
              <a:rPr lang="en-US" sz="2000" dirty="0"/>
              <a:t>	Bhutan (1), </a:t>
            </a:r>
            <a:r>
              <a:rPr lang="en-GB" sz="2000" dirty="0"/>
              <a:t>Malaysia (1) and Singapore (7) </a:t>
            </a:r>
          </a:p>
          <a:p>
            <a:pPr lvl="1">
              <a:buFont typeface="Wingdings" pitchFamily="2" charset="2"/>
              <a:buChar char="Ø"/>
            </a:pPr>
            <a:r>
              <a:rPr lang="en-GB" sz="2000" dirty="0"/>
              <a:t>CCEURO region</a:t>
            </a:r>
          </a:p>
          <a:p>
            <a:pPr marL="457200" lvl="1" indent="0">
              <a:buNone/>
            </a:pPr>
            <a:r>
              <a:rPr lang="en-US" sz="2000" dirty="0"/>
              <a:t>	European Union (3), Ireland (1), </a:t>
            </a:r>
            <a:r>
              <a:rPr lang="en-GB" sz="2000" dirty="0"/>
              <a:t>Norway (1) and UK (1) </a:t>
            </a:r>
          </a:p>
          <a:p>
            <a:pPr lvl="1">
              <a:buFont typeface="Wingdings" pitchFamily="2" charset="2"/>
              <a:buChar char="Ø"/>
            </a:pPr>
            <a:r>
              <a:rPr lang="en-GB" sz="2000" dirty="0"/>
              <a:t>CCNASWAP region</a:t>
            </a:r>
          </a:p>
          <a:p>
            <a:pPr marL="457200" lvl="1" indent="0">
              <a:buNone/>
            </a:pPr>
            <a:r>
              <a:rPr lang="en-US" sz="2000" dirty="0"/>
              <a:t>	Australia (2), Canada (2), </a:t>
            </a:r>
            <a:r>
              <a:rPr lang="en-GB" sz="2000" dirty="0"/>
              <a:t>New Zealand (2) and USA (5)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6A7F5-4B38-6B46-89FD-40FA012CB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6ADE-E430-4CF4-B4D7-5758AB78248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941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Thank you</a:t>
            </a:r>
            <a:endParaRPr lang="en-GB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6ADE-E430-4CF4-B4D7-5758AB78248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55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Stock-taking analysis of existing communication materials 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23457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4200" dirty="0"/>
              <a:t>NBA and FAO conducted a review of existing food biotechnologies communication materials (both online and those shared by FAO food safety platform focal points)</a:t>
            </a:r>
          </a:p>
          <a:p>
            <a:pPr>
              <a:lnSpc>
                <a:spcPct val="120000"/>
              </a:lnSpc>
            </a:pPr>
            <a:endParaRPr lang="en-US" sz="1500" dirty="0"/>
          </a:p>
          <a:p>
            <a:pPr>
              <a:lnSpc>
                <a:spcPct val="120000"/>
              </a:lnSpc>
            </a:pPr>
            <a:r>
              <a:rPr lang="en-GB" sz="4200" dirty="0"/>
              <a:t>A total of 222 communication materials were gathered falling in the following six topics: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arenR"/>
            </a:pPr>
            <a:r>
              <a:rPr lang="en-US" sz="3800" dirty="0"/>
              <a:t>Government interaction with stakeholders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arenR"/>
            </a:pPr>
            <a:r>
              <a:rPr lang="en-US" sz="3800" dirty="0"/>
              <a:t>Public communications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arenR"/>
            </a:pPr>
            <a:r>
              <a:rPr lang="en-US" sz="3800" dirty="0"/>
              <a:t>Basic facts on food biotechnologies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arenR"/>
            </a:pPr>
            <a:r>
              <a:rPr lang="en-US" sz="3800" dirty="0"/>
              <a:t>Uses and benefits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arenR"/>
            </a:pPr>
            <a:r>
              <a:rPr lang="en-US" sz="3800" dirty="0"/>
              <a:t>Expert views and opinions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arenR"/>
            </a:pPr>
            <a:r>
              <a:rPr lang="en-US" sz="3800" dirty="0"/>
              <a:t>Regulatory framework on the food biotechnologies</a:t>
            </a:r>
            <a:endParaRPr lang="en-GB" sz="3800" dirty="0"/>
          </a:p>
          <a:p>
            <a:pPr marL="0" indent="0">
              <a:buNone/>
            </a:pPr>
            <a:r>
              <a:rPr lang="en-GB" dirty="0"/>
              <a:t> </a:t>
            </a:r>
            <a:endParaRPr lang="en-GB" sz="1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92315C-533A-2E4B-AFE8-348537C9E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6ADE-E430-4CF4-B4D7-5758AB78248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71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i="1" dirty="0">
                <a:latin typeface="+mn-lt"/>
              </a:rPr>
              <a:t>Continuation.</a:t>
            </a:r>
            <a:endParaRPr lang="en-US" sz="3600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6128"/>
            <a:ext cx="78867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dirty="0"/>
              <a:t>Materials were obtained from 50 countries from the 6 Codex regions </a:t>
            </a:r>
          </a:p>
          <a:p>
            <a:pPr lvl="1">
              <a:buFont typeface="Wingdings" pitchFamily="2" charset="2"/>
              <a:buChar char="Ø"/>
            </a:pPr>
            <a:r>
              <a:rPr lang="en-GB" sz="2000" dirty="0"/>
              <a:t>102 materials through online searches (17 countries)</a:t>
            </a:r>
          </a:p>
          <a:p>
            <a:pPr lvl="1">
              <a:buFont typeface="Wingdings" pitchFamily="2" charset="2"/>
              <a:buChar char="Ø"/>
            </a:pPr>
            <a:r>
              <a:rPr lang="en-GB" sz="2000" dirty="0"/>
              <a:t>120 materials sent by Platform Focal Points in 33 countries (below table)</a:t>
            </a:r>
          </a:p>
          <a:p>
            <a:endParaRPr lang="en-GB" sz="2400" dirty="0"/>
          </a:p>
          <a:p>
            <a:endParaRPr lang="en-GB" sz="2400" dirty="0"/>
          </a:p>
          <a:p>
            <a:pPr marL="0" indent="0">
              <a:buNone/>
            </a:pPr>
            <a:r>
              <a:rPr lang="en-GB" dirty="0"/>
              <a:t> </a:t>
            </a:r>
            <a:endParaRPr lang="en-GB" sz="16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8A400F2-06E0-264E-810C-A05124E5FD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493842"/>
              </p:ext>
            </p:extLst>
          </p:nvPr>
        </p:nvGraphicFramePr>
        <p:xfrm>
          <a:off x="630194" y="3393400"/>
          <a:ext cx="8118389" cy="3118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5233">
                  <a:extLst>
                    <a:ext uri="{9D8B030D-6E8A-4147-A177-3AD203B41FA5}">
                      <a16:colId xmlns:a16="http://schemas.microsoft.com/office/drawing/2014/main" val="2918703288"/>
                    </a:ext>
                  </a:extLst>
                </a:gridCol>
                <a:gridCol w="6413156">
                  <a:extLst>
                    <a:ext uri="{9D8B030D-6E8A-4147-A177-3AD203B41FA5}">
                      <a16:colId xmlns:a16="http://schemas.microsoft.com/office/drawing/2014/main" val="60577633"/>
                    </a:ext>
                  </a:extLst>
                </a:gridCol>
              </a:tblGrid>
              <a:tr h="3258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Codex region</a:t>
                      </a:r>
                      <a:endParaRPr lang="x-none" sz="18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4086" marR="940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Platform community members</a:t>
                      </a:r>
                      <a:endParaRPr lang="x-none" sz="18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4086" marR="94086" marT="0" marB="0"/>
                </a:tc>
                <a:extLst>
                  <a:ext uri="{0D108BD9-81ED-4DB2-BD59-A6C34878D82A}">
                    <a16:rowId xmlns:a16="http://schemas.microsoft.com/office/drawing/2014/main" val="1835040797"/>
                  </a:ext>
                </a:extLst>
              </a:tr>
              <a:tr h="3258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CCAFRICA (7)</a:t>
                      </a:r>
                      <a:endParaRPr lang="x-none" sz="18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4086" marR="940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Ethiopia, Kenya, South Africa, Swaziland, Uganda, Zambia, Zimbabwe</a:t>
                      </a:r>
                      <a:endParaRPr lang="x-none" sz="18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4086" marR="94086" marT="0" marB="0"/>
                </a:tc>
                <a:extLst>
                  <a:ext uri="{0D108BD9-81ED-4DB2-BD59-A6C34878D82A}">
                    <a16:rowId xmlns:a16="http://schemas.microsoft.com/office/drawing/2014/main" val="432181225"/>
                  </a:ext>
                </a:extLst>
              </a:tr>
              <a:tr h="3258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CCASIA (7)</a:t>
                      </a:r>
                      <a:endParaRPr lang="x-none" sz="18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4086" marR="940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Bangladesh, Bhutan, </a:t>
                      </a:r>
                      <a:r>
                        <a:rPr lang="en-GB" sz="1800" dirty="0">
                          <a:effectLst/>
                        </a:rPr>
                        <a:t>Malaysia, Philippines, Singapore, Sri Lanka, Thailand</a:t>
                      </a:r>
                      <a:endParaRPr lang="x-none" sz="18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4086" marR="94086" marT="0" marB="0"/>
                </a:tc>
                <a:extLst>
                  <a:ext uri="{0D108BD9-81ED-4DB2-BD59-A6C34878D82A}">
                    <a16:rowId xmlns:a16="http://schemas.microsoft.com/office/drawing/2014/main" val="1705174804"/>
                  </a:ext>
                </a:extLst>
              </a:tr>
              <a:tr h="6668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CCEURO (9)</a:t>
                      </a:r>
                      <a:endParaRPr lang="x-none" sz="18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4086" marR="940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Belgium, Bosnia and Herzegovina, European Union, Ireland, Latvia, Luxembourg, Norway, Sweden, UK</a:t>
                      </a:r>
                      <a:endParaRPr lang="x-none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86" marR="94086" marT="0" marB="0"/>
                </a:tc>
                <a:extLst>
                  <a:ext uri="{0D108BD9-81ED-4DB2-BD59-A6C34878D82A}">
                    <a16:rowId xmlns:a16="http://schemas.microsoft.com/office/drawing/2014/main" val="1580637451"/>
                  </a:ext>
                </a:extLst>
              </a:tr>
              <a:tr h="3258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CCLAC (2)</a:t>
                      </a:r>
                      <a:endParaRPr lang="x-none" sz="18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4086" marR="940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Argentina, </a:t>
                      </a:r>
                      <a:r>
                        <a:rPr lang="en-GB" sz="1800">
                          <a:effectLst/>
                        </a:rPr>
                        <a:t>Grenada</a:t>
                      </a:r>
                      <a:endParaRPr lang="x-none" sz="18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4086" marR="94086" marT="0" marB="0"/>
                </a:tc>
                <a:extLst>
                  <a:ext uri="{0D108BD9-81ED-4DB2-BD59-A6C34878D82A}">
                    <a16:rowId xmlns:a16="http://schemas.microsoft.com/office/drawing/2014/main" val="4151127843"/>
                  </a:ext>
                </a:extLst>
              </a:tr>
              <a:tr h="3258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CCNASWAP (4)</a:t>
                      </a:r>
                      <a:endParaRPr lang="x-none" sz="18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4086" marR="940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Australia, Canada, New Zealand, United States of America</a:t>
                      </a:r>
                      <a:endParaRPr lang="x-none" sz="18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4086" marR="94086" marT="0" marB="0"/>
                </a:tc>
                <a:extLst>
                  <a:ext uri="{0D108BD9-81ED-4DB2-BD59-A6C34878D82A}">
                    <a16:rowId xmlns:a16="http://schemas.microsoft.com/office/drawing/2014/main" val="936038300"/>
                  </a:ext>
                </a:extLst>
              </a:tr>
              <a:tr h="3258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CCNEA (4)</a:t>
                      </a:r>
                      <a:endParaRPr lang="x-none" sz="18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4086" marR="940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Iran, Lebanon, Sudan, United Arab Emirates</a:t>
                      </a:r>
                      <a:endParaRPr lang="x-none" sz="18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4086" marR="94086" marT="0" marB="0"/>
                </a:tc>
                <a:extLst>
                  <a:ext uri="{0D108BD9-81ED-4DB2-BD59-A6C34878D82A}">
                    <a16:rowId xmlns:a16="http://schemas.microsoft.com/office/drawing/2014/main" val="1715105719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D27A0-19EE-A74D-B0A5-E10BCA6C8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6ADE-E430-4CF4-B4D7-5758AB78248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92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Analysis of results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i="1" dirty="0"/>
              <a:t>1. </a:t>
            </a:r>
            <a:r>
              <a:rPr lang="en-GB" sz="2400" i="1" dirty="0"/>
              <a:t>Analysis of materials by topic highlighting areas of existing  gaps in communications about food biotechnologies</a:t>
            </a:r>
            <a:endParaRPr lang="x-none" sz="2400" i="1" dirty="0"/>
          </a:p>
          <a:p>
            <a:pPr marL="0" indent="0">
              <a:buNone/>
            </a:pPr>
            <a:endParaRPr lang="en-GB" sz="1600" dirty="0"/>
          </a:p>
        </p:txBody>
      </p:sp>
      <p:graphicFrame>
        <p:nvGraphicFramePr>
          <p:cNvPr id="5" name="グラフ 1">
            <a:extLst>
              <a:ext uri="{FF2B5EF4-FFF2-40B4-BE49-F238E27FC236}">
                <a16:creationId xmlns:a16="http://schemas.microsoft.com/office/drawing/2014/main" id="{94309C09-A816-415C-99C5-9A79525395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9346654"/>
              </p:ext>
            </p:extLst>
          </p:nvPr>
        </p:nvGraphicFramePr>
        <p:xfrm>
          <a:off x="1119687" y="2904639"/>
          <a:ext cx="7006244" cy="315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9B84E-AC29-9A41-A323-FAFA5A65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6ADE-E430-4CF4-B4D7-5758AB78248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65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i="1" dirty="0">
                <a:latin typeface="+mn-lt"/>
              </a:rPr>
              <a:t>Continuation.</a:t>
            </a:r>
            <a:endParaRPr lang="en-US" sz="3600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/>
              <a:t>Most frequently used key words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Regulations (96)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Genetically modified (79)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Uses and potential benefits (69)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Basic facts (48)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Concerns by consumers (45)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dirty="0"/>
              <a:t>Least frequently used key words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Nutrition (3)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Tissue culture (1)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Private sector and industry associations (1)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Media (1)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Interviews (1)</a:t>
            </a:r>
            <a:endParaRPr lang="en-GB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9B84E-AC29-9A41-A323-FAFA5A65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6ADE-E430-4CF4-B4D7-5758AB78248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789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3614"/>
            <a:ext cx="7886700" cy="47123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400" i="1" dirty="0"/>
              <a:t>2. Producers of the communication materials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79C9AB61-83AE-4012-805A-3865AE9B60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1051117"/>
              </p:ext>
            </p:extLst>
          </p:nvPr>
        </p:nvGraphicFramePr>
        <p:xfrm>
          <a:off x="424363" y="1365586"/>
          <a:ext cx="8188296" cy="409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7188322-FC95-3444-8389-17406763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6ADE-E430-4CF4-B4D7-5758AB78248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79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3614"/>
            <a:ext cx="7886700" cy="47123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i="1" dirty="0"/>
              <a:t>Continuation.</a:t>
            </a:r>
            <a:endParaRPr lang="en-GB" sz="3600" i="1" dirty="0"/>
          </a:p>
        </p:txBody>
      </p:sp>
      <p:graphicFrame>
        <p:nvGraphicFramePr>
          <p:cNvPr id="9" name="グラフ 7">
            <a:extLst>
              <a:ext uri="{FF2B5EF4-FFF2-40B4-BE49-F238E27FC236}">
                <a16:creationId xmlns:a16="http://schemas.microsoft.com/office/drawing/2014/main" id="{76DCC41F-D30E-4D2B-B616-C934812907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4623994"/>
              </p:ext>
            </p:extLst>
          </p:nvPr>
        </p:nvGraphicFramePr>
        <p:xfrm>
          <a:off x="147912" y="1437212"/>
          <a:ext cx="8653967" cy="5013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0A2224E-0B3E-1842-BA21-281355CBFE4D}"/>
              </a:ext>
            </a:extLst>
          </p:cNvPr>
          <p:cNvSpPr txBox="1"/>
          <p:nvPr/>
        </p:nvSpPr>
        <p:spPr>
          <a:xfrm>
            <a:off x="210065" y="5832170"/>
            <a:ext cx="8550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CCNASWAP      CCASIA             CCEURO                    CCAFRICA                 CCNE      CCLAC</a:t>
            </a:r>
          </a:p>
          <a:p>
            <a:endParaRPr lang="x-none" b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7188322-FC95-3444-8389-17406763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6ADE-E430-4CF4-B4D7-5758AB78248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736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54581"/>
            <a:ext cx="78867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400" i="1" dirty="0"/>
              <a:t>3. Type of communication materials and year of publishing</a:t>
            </a:r>
          </a:p>
        </p:txBody>
      </p:sp>
      <p:graphicFrame>
        <p:nvGraphicFramePr>
          <p:cNvPr id="7" name="グラフ 10">
            <a:extLst>
              <a:ext uri="{FF2B5EF4-FFF2-40B4-BE49-F238E27FC236}">
                <a16:creationId xmlns:a16="http://schemas.microsoft.com/office/drawing/2014/main" id="{BEB948AB-DA6D-4927-8DBB-3D0E5B9A3C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171462"/>
              </p:ext>
            </p:extLst>
          </p:nvPr>
        </p:nvGraphicFramePr>
        <p:xfrm>
          <a:off x="883408" y="1588065"/>
          <a:ext cx="7580969" cy="4516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771777-AF0A-0A45-AA35-E36D42D96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6ADE-E430-4CF4-B4D7-5758AB78248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436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54581"/>
            <a:ext cx="78867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3600" i="1" dirty="0"/>
              <a:t>Continuation.</a:t>
            </a:r>
          </a:p>
        </p:txBody>
      </p:sp>
      <p:graphicFrame>
        <p:nvGraphicFramePr>
          <p:cNvPr id="8" name="グラフ 11">
            <a:extLst>
              <a:ext uri="{FF2B5EF4-FFF2-40B4-BE49-F238E27FC236}">
                <a16:creationId xmlns:a16="http://schemas.microsoft.com/office/drawing/2014/main" id="{5D090566-642C-44D7-97D6-30A6D80EDF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5384267"/>
              </p:ext>
            </p:extLst>
          </p:nvPr>
        </p:nvGraphicFramePr>
        <p:xfrm>
          <a:off x="914400" y="1631092"/>
          <a:ext cx="7352270" cy="4877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771777-AF0A-0A45-AA35-E36D42D96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6ADE-E430-4CF4-B4D7-5758AB78248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120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9574DCA5E8CEA4E912B7198CE871E35" ma:contentTypeVersion="13" ma:contentTypeDescription="Creare un nuovo documento." ma:contentTypeScope="" ma:versionID="bdd6b253c11188ba75c4f0d95f2eb4a5">
  <xsd:schema xmlns:xsd="http://www.w3.org/2001/XMLSchema" xmlns:xs="http://www.w3.org/2001/XMLSchema" xmlns:p="http://schemas.microsoft.com/office/2006/metadata/properties" xmlns:ns3="8c2680b1-8717-4e17-af8a-c3c5948a3503" xmlns:ns4="3c9ac98d-36e3-464e-9a3d-571690e2b8cf" targetNamespace="http://schemas.microsoft.com/office/2006/metadata/properties" ma:root="true" ma:fieldsID="6e53da4794dc6bb3fd336e831eceeb35" ns3:_="" ns4:_="">
    <xsd:import namespace="8c2680b1-8717-4e17-af8a-c3c5948a3503"/>
    <xsd:import namespace="3c9ac98d-36e3-464e-9a3d-571690e2b8c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2680b1-8717-4e17-af8a-c3c5948a350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suggerimento condivisione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9ac98d-36e3-464e-9a3d-571690e2b8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BFA101-67D8-4029-8692-2359369AD02E}">
  <ds:schemaRefs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3c9ac98d-36e3-464e-9a3d-571690e2b8cf"/>
    <ds:schemaRef ds:uri="8c2680b1-8717-4e17-af8a-c3c5948a350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3FB991E-1369-45B2-99A5-B391C48632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967913-DFE7-4B48-A365-207CCECFDE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2680b1-8717-4e17-af8a-c3c5948a3503"/>
    <ds:schemaRef ds:uri="3c9ac98d-36e3-464e-9a3d-571690e2b8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1149</TotalTime>
  <Words>683</Words>
  <Application>Microsoft Macintosh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STOCK-TAKING REPORT ON EXISTING COMMUNICATION MATERIALS ON FOOD BIOTECHNOLOGIES</vt:lpstr>
      <vt:lpstr>Stock-taking analysis of existing communication materials </vt:lpstr>
      <vt:lpstr>Continuation.</vt:lpstr>
      <vt:lpstr>Analysis of results</vt:lpstr>
      <vt:lpstr>Continuation.</vt:lpstr>
      <vt:lpstr>PowerPoint Presentation</vt:lpstr>
      <vt:lpstr>PowerPoint Presentation</vt:lpstr>
      <vt:lpstr>PowerPoint Presentation</vt:lpstr>
      <vt:lpstr>PowerPoint Presentation</vt:lpstr>
      <vt:lpstr>Identified gaps and considerations</vt:lpstr>
      <vt:lpstr>Continuation.</vt:lpstr>
      <vt:lpstr>Proposed materials for development of the example materials</vt:lpstr>
      <vt:lpstr>PowerPoint Presentation</vt:lpstr>
    </vt:vector>
  </TitlesOfParts>
  <Company>FAO of the 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good practices and key messages on food biotechnologies</dc:title>
  <dc:creator>Shiraishi, Kosuke (AGFF)</dc:creator>
  <cp:lastModifiedBy>Martin</cp:lastModifiedBy>
  <cp:revision>187</cp:revision>
  <dcterms:created xsi:type="dcterms:W3CDTF">2020-05-18T19:16:23Z</dcterms:created>
  <dcterms:modified xsi:type="dcterms:W3CDTF">2020-06-10T19:21:00Z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0x01010069574DCA5E8CEA4E912B7198CE871E35</vt:lpwstr>
  </property>
</Properties>
</file>